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7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5" r:id="rId24"/>
    <p:sldId id="284" r:id="rId25"/>
    <p:sldId id="286" r:id="rId26"/>
    <p:sldId id="283" r:id="rId27"/>
    <p:sldId id="282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4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73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02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1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0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33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19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71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27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5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21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462764-7326-4184-BA20-A8D713F5481B}" type="datetimeFigureOut">
              <a:rPr lang="zh-TW" altLang="en-US" smtClean="0"/>
              <a:t>2022/12/8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805101-189E-4995-B67B-372E378DA04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18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3FD0CE-29E2-4F39-AA4A-162E11B39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Temporal Contrastive Pre-Training for Sequential Recommendation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CFD6DF-A04E-4C43-A900-9438FC719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Source   : CIKM’22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Speaker : yang-YI,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LIN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Advisor  : Jia-Ling, Koh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Date       : 2022/12/13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1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85155C7-C768-431C-AA22-994C65117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051" y="2381748"/>
            <a:ext cx="5119947" cy="395015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Self-attention based sequential model (</a:t>
            </a:r>
            <a:r>
              <a:rPr lang="en-US" altLang="zh-TW" sz="24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SASRec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An embedding layer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Self-Attention layers 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-&gt; 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Multi-head self-attention layers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point-wise feed-forward layers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prediction Layer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8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An embedding layer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one-hot item representations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Output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altLang="zh-TW" sz="2000">
                            <a:solidFill>
                              <a:schemeClr val="tx1"/>
                            </a:solidFill>
                          </a:rPr>
                          <m:t>𝑒</m:t>
                        </m:r>
                      </m:e>
                      <m:sub>
                        <m:r>
                          <a:rPr lang="en-US" altLang="zh-TW" sz="2000">
                            <a:solidFill>
                              <a:schemeClr val="tx1"/>
                            </a:solidFill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item embedding matrix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E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dirty="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altLang="zh-TW" sz="2000" dirty="0">
                            <a:solidFill>
                              <a:schemeClr val="tx1"/>
                            </a:solidFill>
                          </a:rPr>
                          <m:t>𝑅</m:t>
                        </m:r>
                      </m:e>
                      <m:sup>
                        <m:r>
                          <a:rPr lang="en-US" altLang="zh-TW" sz="2000" dirty="0">
                            <a:solidFill>
                              <a:schemeClr val="tx1"/>
                            </a:solidFill>
                          </a:rPr>
                          <m:t>|</m:t>
                        </m:r>
                        <m:r>
                          <a:rPr lang="en-US" altLang="zh-TW" sz="2000" dirty="0">
                            <a:solidFill>
                              <a:schemeClr val="tx1"/>
                            </a:solidFill>
                          </a:rPr>
                          <m:t>𝐼</m:t>
                        </m:r>
                        <m:r>
                          <a:rPr lang="en-US" altLang="zh-TW" sz="2000" dirty="0">
                            <a:solidFill>
                              <a:schemeClr val="tx1"/>
                            </a:solidFill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zh-TW" altLang="en-US" sz="20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35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Multi-head self-attention layers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item embedding matrix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E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TW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altLang="zh-TW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TW" sz="2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zh-TW" altLang="en-US" sz="2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871400" lvl="5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sum learnable </a:t>
                </a:r>
                <a:r>
                  <a:rPr lang="fr-FR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position encoding matrix P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TW" sz="2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zh-TW" altLang="en-US" sz="2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zh-TW" alt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96D2E1E6-F28B-42FD-8677-78856B5C3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11"/>
          <a:stretch/>
        </p:blipFill>
        <p:spPr>
          <a:xfrm>
            <a:off x="2208690" y="4139213"/>
            <a:ext cx="7903836" cy="81585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53742DE-B8DE-4EE5-B522-47CDE4A11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69"/>
          <a:stretch/>
        </p:blipFill>
        <p:spPr>
          <a:xfrm>
            <a:off x="2250544" y="4954627"/>
            <a:ext cx="7861982" cy="70704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8AD686B3-89C7-44F8-848A-B9D3B7FAC617}"/>
              </a:ext>
            </a:extLst>
          </p:cNvPr>
          <p:cNvSpPr/>
          <p:nvPr/>
        </p:nvSpPr>
        <p:spPr>
          <a:xfrm>
            <a:off x="2112885" y="3932808"/>
            <a:ext cx="8158579" cy="18288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66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 point-wise feed-forward layer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 err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MultiHead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zh-TW" alt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TW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圓角 5">
            <a:extLst>
              <a:ext uri="{FF2B5EF4-FFF2-40B4-BE49-F238E27FC236}">
                <a16:creationId xmlns:a16="http://schemas.microsoft.com/office/drawing/2014/main" id="{8AD686B3-89C7-44F8-848A-B9D3B7FAC617}"/>
              </a:ext>
            </a:extLst>
          </p:cNvPr>
          <p:cNvSpPr/>
          <p:nvPr/>
        </p:nvSpPr>
        <p:spPr>
          <a:xfrm>
            <a:off x="1953087" y="3533313"/>
            <a:ext cx="8158579" cy="18288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67107DD-122D-4341-B8FC-6492B7153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91" r="7136"/>
          <a:stretch/>
        </p:blipFill>
        <p:spPr>
          <a:xfrm>
            <a:off x="2553116" y="3796024"/>
            <a:ext cx="6904898" cy="58066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D22BD23-5C07-4A3A-8008-D5609A587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5" b="38049"/>
          <a:stretch/>
        </p:blipFill>
        <p:spPr>
          <a:xfrm>
            <a:off x="3190323" y="4447713"/>
            <a:ext cx="5630484" cy="8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2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prediction Layer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final representation of the item at step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𝑡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Output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user’s preference score for the item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𝑖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at the step (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𝑡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+ 1)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圓角 5">
            <a:extLst>
              <a:ext uri="{FF2B5EF4-FFF2-40B4-BE49-F238E27FC236}">
                <a16:creationId xmlns:a16="http://schemas.microsoft.com/office/drawing/2014/main" id="{8AD686B3-89C7-44F8-848A-B9D3B7FAC617}"/>
              </a:ext>
            </a:extLst>
          </p:cNvPr>
          <p:cNvSpPr/>
          <p:nvPr/>
        </p:nvSpPr>
        <p:spPr>
          <a:xfrm>
            <a:off x="3293616" y="4039340"/>
            <a:ext cx="5823751" cy="98542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02FD74-7086-4281-9AC5-9D9353D0E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"/>
          <a:stretch/>
        </p:blipFill>
        <p:spPr>
          <a:xfrm>
            <a:off x="3418641" y="4237976"/>
            <a:ext cx="5547805" cy="6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0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Temporal Contrastive Pre-training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Invariance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global invariance within a sequence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local invariance within a subsequence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Periodicity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coarse-grained periodicity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fine-grained periodicity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Global Invariant Modeling (Item Level)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the long-term preferences are reflected in all historical behaviors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63C5E63-6277-4B8F-AA25-14D5D8A6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3085499"/>
            <a:ext cx="5261508" cy="94195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7D096B6-A1A1-412C-B742-1E4847F40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80" y="5214725"/>
            <a:ext cx="9791700" cy="10953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FC4ACBD-1268-47C8-A3EF-D38B2EBA4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95" y="4468463"/>
            <a:ext cx="3106112" cy="61051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78C2864-2714-45C6-A5D6-90E7CEBB8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881" y="3556478"/>
            <a:ext cx="2251377" cy="36757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C2B9B56-9CE4-4E8E-A91F-828F5A828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881" y="3215428"/>
            <a:ext cx="2181225" cy="3429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A2BF9BCE-D1B2-4A22-8D5A-4F6FC53721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20"/>
          <a:stretch/>
        </p:blipFill>
        <p:spPr>
          <a:xfrm>
            <a:off x="7394249" y="4018137"/>
            <a:ext cx="3700471" cy="368390"/>
          </a:xfrm>
          <a:prstGeom prst="rect">
            <a:avLst/>
          </a:prstGeom>
        </p:spPr>
      </p:pic>
      <p:sp>
        <p:nvSpPr>
          <p:cNvPr id="18" name="箭號: 向上 17">
            <a:extLst>
              <a:ext uri="{FF2B5EF4-FFF2-40B4-BE49-F238E27FC236}">
                <a16:creationId xmlns:a16="http://schemas.microsoft.com/office/drawing/2014/main" id="{BBCEF734-D5A0-4840-BF3C-8BEF40E8F846}"/>
              </a:ext>
            </a:extLst>
          </p:cNvPr>
          <p:cNvSpPr/>
          <p:nvPr/>
        </p:nvSpPr>
        <p:spPr>
          <a:xfrm>
            <a:off x="6677379" y="3108289"/>
            <a:ext cx="185928" cy="342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上 18">
            <a:extLst>
              <a:ext uri="{FF2B5EF4-FFF2-40B4-BE49-F238E27FC236}">
                <a16:creationId xmlns:a16="http://schemas.microsoft.com/office/drawing/2014/main" id="{279B0EA1-1CF7-45AA-BD16-7BEB6D2D3DE4}"/>
              </a:ext>
            </a:extLst>
          </p:cNvPr>
          <p:cNvSpPr/>
          <p:nvPr/>
        </p:nvSpPr>
        <p:spPr>
          <a:xfrm rot="10800000">
            <a:off x="6665455" y="3586939"/>
            <a:ext cx="197852" cy="3675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2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Local Invariant Modeling (Item Level)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the short-term preferences are reflected in each behavior subsequence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7D096B6-A1A1-412C-B742-1E4847F40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5214725"/>
            <a:ext cx="9791700" cy="109537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C2B9B56-9CE4-4E8E-A91F-828F5A828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02" y="2989476"/>
            <a:ext cx="2181225" cy="3429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262FA85-298C-49A3-83F7-85B998011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46"/>
          <a:stretch/>
        </p:blipFill>
        <p:spPr>
          <a:xfrm>
            <a:off x="1363980" y="3120942"/>
            <a:ext cx="5374171" cy="81857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4E8B3B2-5ACB-478A-95EC-926001F11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494" y="4356503"/>
            <a:ext cx="2583385" cy="72247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55220B6-B050-49E5-B66B-218BCBC19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9902" y="3329293"/>
            <a:ext cx="2291272" cy="36051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EA1BA73-9AF3-490F-B003-5E336222D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902" y="3689809"/>
            <a:ext cx="2382304" cy="3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Coarse-grained Periodicity Modeling (Subsequence Level)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the similar user intention recurs regularly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C2B9B56-9CE4-4E8E-A91F-828F5A82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02" y="2989476"/>
            <a:ext cx="2181225" cy="3429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55220B6-B050-49E5-B66B-218BCBC19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02" y="3329293"/>
            <a:ext cx="2291272" cy="36051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46F3BF9-B069-41ED-B617-4B8B771BD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655" y="3144692"/>
            <a:ext cx="5058922" cy="80039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6CE140F-634B-4C87-8730-8CF2832D67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71"/>
          <a:stretch/>
        </p:blipFill>
        <p:spPr>
          <a:xfrm>
            <a:off x="1430655" y="5217414"/>
            <a:ext cx="9664065" cy="110714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4686490-2B62-4A48-AC73-A8A830E70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655" y="4461915"/>
            <a:ext cx="3714750" cy="60007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0E157BE-65D6-429C-8B6C-1F7F122A8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8088" y="4451240"/>
            <a:ext cx="2457450" cy="3429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19FADF2-FB9C-4923-994E-B9380703F9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778" y="4748602"/>
            <a:ext cx="1819275" cy="3429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CE69D390-2163-4803-B7C2-70D338AEEA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2778" y="5084660"/>
            <a:ext cx="1545940" cy="334569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E9E7C750-17AD-48D3-9A68-06506D8113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9902" y="3700172"/>
            <a:ext cx="2439004" cy="3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Fine-grained Periodicity Modeling (Subsequence Level)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combining different periodicity patterns can yield more features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6CE140F-634B-4C87-8730-8CF2832D6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71"/>
          <a:stretch/>
        </p:blipFill>
        <p:spPr>
          <a:xfrm>
            <a:off x="1430655" y="5217414"/>
            <a:ext cx="9664065" cy="110714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0E157BE-65D6-429C-8B6C-1F7F122A8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088" y="4451240"/>
            <a:ext cx="2457450" cy="3429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19FADF2-FB9C-4923-994E-B9380703F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778" y="4748602"/>
            <a:ext cx="1819275" cy="3429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4F5AE3D-4DF6-4E8C-B87A-26C351A4D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655" y="3145390"/>
            <a:ext cx="5505450" cy="8096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1EEB3CA-3B73-45CE-9D73-3602C264B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655" y="4432323"/>
            <a:ext cx="3123590" cy="68238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C9AC26B-F02B-4AB4-89E4-150162CEE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8088" y="5073879"/>
            <a:ext cx="1545940" cy="3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6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Pre-training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𝜆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 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𝜆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 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𝜆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 and 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𝜆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 are the hyper-parameters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58A457-558E-46D4-A582-2957040FE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"/>
          <a:stretch/>
        </p:blipFill>
        <p:spPr>
          <a:xfrm>
            <a:off x="1429952" y="3577380"/>
            <a:ext cx="7287920" cy="5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22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Fine-tuning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183D577-0E67-4E79-BC8D-1479E86A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734322"/>
            <a:ext cx="6267782" cy="100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20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baseline models &amp; 6 dataset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Evaluation Metrics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top-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𝐾 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metrics Hit Ratio (HR@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𝐾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Normalized Discounted Cumulative Gain (NDCG@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𝐾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 = 5, 10, 20</a:t>
            </a:r>
          </a:p>
          <a:p>
            <a:pPr lvl="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10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Achieves the best performances on all datasets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D325531-9D0A-41FE-BF29-4AB2B6D59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488"/>
          <a:stretch/>
        </p:blipFill>
        <p:spPr>
          <a:xfrm>
            <a:off x="2413201" y="2970968"/>
            <a:ext cx="1563996" cy="12001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44EAD81-2CAD-4754-9DED-3355C24A5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446"/>
          <a:stretch/>
        </p:blipFill>
        <p:spPr>
          <a:xfrm>
            <a:off x="2413201" y="4171118"/>
            <a:ext cx="1563996" cy="12192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39BE4BC-3A27-4FA9-AD3E-F1D7579BE5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25"/>
          <a:stretch/>
        </p:blipFill>
        <p:spPr>
          <a:xfrm>
            <a:off x="4465467" y="2970535"/>
            <a:ext cx="2676482" cy="120101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36B1BBB-E987-4737-BCB7-992499859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76"/>
          <a:stretch/>
        </p:blipFill>
        <p:spPr>
          <a:xfrm>
            <a:off x="4407579" y="4171118"/>
            <a:ext cx="2792258" cy="12192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C6DEE21-A1ED-4FF5-B0EB-0F7E434C24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6" t="-1584" b="-1"/>
          <a:stretch/>
        </p:blipFill>
        <p:spPr>
          <a:xfrm>
            <a:off x="4465467" y="2689934"/>
            <a:ext cx="2734370" cy="2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Ablation study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F5D37AE-A2F3-44DF-8352-6D015CB4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" t="7310" r="76930"/>
          <a:stretch/>
        </p:blipFill>
        <p:spPr>
          <a:xfrm>
            <a:off x="725424" y="2679714"/>
            <a:ext cx="2688336" cy="255065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B25705D-CC2F-4C59-B12F-6036493DE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25" t="3880" r="25550"/>
          <a:stretch/>
        </p:blipFill>
        <p:spPr>
          <a:xfrm>
            <a:off x="5952744" y="2645833"/>
            <a:ext cx="2538984" cy="26426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9976BB0-4D4A-4008-B40F-EF5E368F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0" t="7310" r="51205"/>
          <a:stretch/>
        </p:blipFill>
        <p:spPr>
          <a:xfrm>
            <a:off x="3413760" y="2691814"/>
            <a:ext cx="2538984" cy="255065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34FC4DA-043D-40A0-837A-545450C37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75" t="3880"/>
          <a:stretch/>
        </p:blipFill>
        <p:spPr>
          <a:xfrm>
            <a:off x="8555736" y="2645833"/>
            <a:ext cx="2538984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0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Impact of data sparsity levels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𝐺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the largest average number of interactions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2417B64-6570-4C02-927F-E6E282C87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2"/>
          <a:stretch/>
        </p:blipFill>
        <p:spPr>
          <a:xfrm>
            <a:off x="2304288" y="3037350"/>
            <a:ext cx="7537513" cy="32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7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Impact on the Convergence Speed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Applying the Pre-training Strategy on Other Models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346F92-4A26-48D5-8681-BB68A194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782244"/>
            <a:ext cx="4343538" cy="36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4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Conclusion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Temporal contrastive pre-training approach by modeling invariance and periodicity.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Four specially designed contrastive learning objectives to better model temporal characteristics of user behaviors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Extensive experiments are conducted, demonstrating the effectiveness and generalization of our proposed method.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Normalized Discounted Cumulative Gain (NDCG)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Cumulative Gain (CG)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Discounted Cumulative Gain (DCG)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Normalized DCG (NDCG)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F297CA-18DC-4962-85DA-8A7D7BCD2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1" t="25000" b="12718"/>
          <a:stretch/>
        </p:blipFill>
        <p:spPr>
          <a:xfrm>
            <a:off x="4735128" y="1894477"/>
            <a:ext cx="1676400" cy="60828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2BD513F-C49F-4552-AF0D-D79C8796D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01" y="2497908"/>
            <a:ext cx="2209800" cy="6096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229DB91-5EAE-4B68-9EA8-677182878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689" y="2497908"/>
            <a:ext cx="1990725" cy="6096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B20E3DE-F2A4-457A-969E-53F36AF383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122" b="6908"/>
          <a:stretch/>
        </p:blipFill>
        <p:spPr>
          <a:xfrm>
            <a:off x="5120272" y="3106194"/>
            <a:ext cx="2054343" cy="5715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3247561-3A1C-4471-85AF-490B2085B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481" y="3064025"/>
            <a:ext cx="2228850" cy="6096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911879C-1C3F-40C6-B04B-B1A4B6EFF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9914" y="3649252"/>
            <a:ext cx="2815658" cy="47649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46BBB10-DD5C-4F94-AC98-FD4EBC0FB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7180" y="4090053"/>
            <a:ext cx="1905980" cy="47649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3EE330C-4B8F-494A-98D4-7B70D4044D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9914" y="4592731"/>
            <a:ext cx="4120211" cy="67773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E7A60F40-E7B9-4712-889A-2498F1FD1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7180" y="5737451"/>
            <a:ext cx="5691659" cy="574915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0FD2095-9147-49D0-8B67-431D2E89C5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5482" y="4615841"/>
            <a:ext cx="2100262" cy="436418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FA60C415-E2C6-4F13-BC43-2643DCD9F8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8216" y="5052259"/>
            <a:ext cx="2228850" cy="43641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32C9B692-2B47-4F8B-9AD7-BD6E275954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9201" y="5530225"/>
            <a:ext cx="4040847" cy="677737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0A69AE98-566C-49A4-8909-5EE90B0D8CA8}"/>
              </a:ext>
            </a:extLst>
          </p:cNvPr>
          <p:cNvSpPr txBox="1"/>
          <p:nvPr/>
        </p:nvSpPr>
        <p:spPr>
          <a:xfrm>
            <a:off x="8741815" y="259062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or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65735E3-8868-4D31-ADAC-9C3867B1F19B}"/>
                  </a:ext>
                </a:extLst>
              </p:cNvPr>
              <p:cNvSpPr txBox="1"/>
              <p:nvPr/>
            </p:nvSpPr>
            <p:spPr>
              <a:xfrm>
                <a:off x="1349914" y="5249760"/>
                <a:ext cx="4471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zh-TW" dirty="0"/>
                  <a:t>1, 1.585, 2, 2.322, 2.585, 2.807 </a:t>
                </a:r>
                <a:endParaRPr lang="zh-TW" altLang="en-US" dirty="0"/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65735E3-8868-4D31-ADAC-9C3867B1F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914" y="5249760"/>
                <a:ext cx="4471289" cy="369332"/>
              </a:xfrm>
              <a:prstGeom prst="rect">
                <a:avLst/>
              </a:prstGeom>
              <a:blipFill>
                <a:blip r:embed="rId14"/>
                <a:stretch>
                  <a:fillRect l="-409" t="-8197" r="-1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4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Sequential Recommendation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Sequential dependencies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Capture the recent preference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CEB2532-D106-4143-83AB-7AC5C25F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585528"/>
            <a:ext cx="6423882" cy="23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Sequential Recommendation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Markov Chains (MCs)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Recurrent Neural Networks (RNNs)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Self-attention based sequential model (</a:t>
            </a:r>
            <a:r>
              <a:rPr lang="en-US" altLang="zh-TW" sz="22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SASRec</a:t>
            </a: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7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9E21633-84EE-40BE-B555-08F35C6EA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77" y="3159030"/>
            <a:ext cx="4824413" cy="1143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Motivation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Temporal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Contrastive Pre-Training for Sequential Recommendation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30E9284-BA67-4439-8699-D0F504934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04" y="3070564"/>
            <a:ext cx="5377114" cy="127394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19C2A88-DCBA-4073-9049-025210557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43" y="3180270"/>
            <a:ext cx="4824413" cy="1143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4334A7F-E293-4D3E-A7BC-21E4E80E7620}"/>
              </a:ext>
            </a:extLst>
          </p:cNvPr>
          <p:cNvSpPr/>
          <p:nvPr/>
        </p:nvSpPr>
        <p:spPr>
          <a:xfrm>
            <a:off x="2834344" y="3028083"/>
            <a:ext cx="3370474" cy="456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21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Temporal properties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Invariance(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不變性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preference are relatively stable over a time period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Periodicity(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週期性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preference are periodically recurrent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B04852E-B4E2-4AE8-8B2D-7832CD814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4" y="3777616"/>
            <a:ext cx="11534775" cy="1343025"/>
          </a:xfrm>
          <a:prstGeom prst="rect">
            <a:avLst/>
          </a:prstGeom>
        </p:spPr>
      </p:pic>
      <p:sp>
        <p:nvSpPr>
          <p:cNvPr id="7" name="箭號: 向下 6">
            <a:extLst>
              <a:ext uri="{FF2B5EF4-FFF2-40B4-BE49-F238E27FC236}">
                <a16:creationId xmlns:a16="http://schemas.microsoft.com/office/drawing/2014/main" id="{5AF5FA3A-4F0B-4CC0-B861-5DAA14904587}"/>
              </a:ext>
            </a:extLst>
          </p:cNvPr>
          <p:cNvSpPr/>
          <p:nvPr/>
        </p:nvSpPr>
        <p:spPr>
          <a:xfrm>
            <a:off x="2556770" y="3768570"/>
            <a:ext cx="466965" cy="452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ECB7D47E-A0FB-4A43-B615-DF23BF990D48}"/>
              </a:ext>
            </a:extLst>
          </p:cNvPr>
          <p:cNvSpPr/>
          <p:nvPr/>
        </p:nvSpPr>
        <p:spPr>
          <a:xfrm>
            <a:off x="8488532" y="3768570"/>
            <a:ext cx="466965" cy="452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減號 8">
            <a:extLst>
              <a:ext uri="{FF2B5EF4-FFF2-40B4-BE49-F238E27FC236}">
                <a16:creationId xmlns:a16="http://schemas.microsoft.com/office/drawing/2014/main" id="{E9F440E7-76AF-4C98-BBB3-631A42C0E57E}"/>
              </a:ext>
            </a:extLst>
          </p:cNvPr>
          <p:cNvSpPr/>
          <p:nvPr/>
        </p:nvSpPr>
        <p:spPr>
          <a:xfrm>
            <a:off x="1036320" y="1908699"/>
            <a:ext cx="3304861" cy="1686757"/>
          </a:xfrm>
          <a:prstGeom prst="mathMinus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減號 10">
            <a:extLst>
              <a:ext uri="{FF2B5EF4-FFF2-40B4-BE49-F238E27FC236}">
                <a16:creationId xmlns:a16="http://schemas.microsoft.com/office/drawing/2014/main" id="{E029EAA7-002A-47EF-9C5E-4B60A0971558}"/>
              </a:ext>
            </a:extLst>
          </p:cNvPr>
          <p:cNvSpPr/>
          <p:nvPr/>
        </p:nvSpPr>
        <p:spPr>
          <a:xfrm>
            <a:off x="1036320" y="2442839"/>
            <a:ext cx="3304861" cy="1686757"/>
          </a:xfrm>
          <a:prstGeom prst="mathMinus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D8585562-1334-4DEE-991F-749A6CDF4399}"/>
              </a:ext>
            </a:extLst>
          </p:cNvPr>
          <p:cNvSpPr/>
          <p:nvPr/>
        </p:nvSpPr>
        <p:spPr>
          <a:xfrm rot="10800000">
            <a:off x="863797" y="5071123"/>
            <a:ext cx="466965" cy="4527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521A17CE-90A0-4191-AE5E-59C9831BB25C}"/>
              </a:ext>
            </a:extLst>
          </p:cNvPr>
          <p:cNvSpPr/>
          <p:nvPr/>
        </p:nvSpPr>
        <p:spPr>
          <a:xfrm rot="10800000">
            <a:off x="5054354" y="5091603"/>
            <a:ext cx="466965" cy="4527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A0BD7FC6-10A6-4FEE-AF16-673719B927D8}"/>
              </a:ext>
            </a:extLst>
          </p:cNvPr>
          <p:cNvSpPr/>
          <p:nvPr/>
        </p:nvSpPr>
        <p:spPr>
          <a:xfrm rot="10800000">
            <a:off x="7055675" y="5072133"/>
            <a:ext cx="466965" cy="4527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000AF0C5-4AB0-4AB1-A2E9-468648332D8D}"/>
              </a:ext>
            </a:extLst>
          </p:cNvPr>
          <p:cNvSpPr/>
          <p:nvPr/>
        </p:nvSpPr>
        <p:spPr>
          <a:xfrm rot="10800000">
            <a:off x="10764915" y="5076420"/>
            <a:ext cx="466965" cy="4527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9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6AF9EF3-5A03-4892-9E23-51986CB5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65" y="2872712"/>
            <a:ext cx="7335637" cy="341087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Temporal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Contrastive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Pre-Training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for Sequential Recommendation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Contrastive Learning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Temporal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Contrastive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Pre-Training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for Sequential Recommendation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Contrastive Learning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E19FE9-68FB-4007-8CD7-37500C1C8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"/>
          <a:stretch/>
        </p:blipFill>
        <p:spPr bwMode="auto">
          <a:xfrm>
            <a:off x="4945708" y="2436813"/>
            <a:ext cx="4091759" cy="386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9AE2730-F174-4F1B-B7FA-2D1BB3CA2839}"/>
              </a:ext>
            </a:extLst>
          </p:cNvPr>
          <p:cNvSpPr txBox="1"/>
          <p:nvPr/>
        </p:nvSpPr>
        <p:spPr>
          <a:xfrm>
            <a:off x="2828341" y="4044568"/>
            <a:ext cx="357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mbedding space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132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Self-attention based sequential model (</a:t>
            </a:r>
            <a:r>
              <a:rPr lang="en-US" altLang="zh-TW" sz="24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SASRec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Temporal Contrastive Pre-training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Fine-tuning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6010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7120</TotalTime>
  <Words>499</Words>
  <Application>Microsoft Office PowerPoint</Application>
  <PresentationFormat>寬螢幕</PresentationFormat>
  <Paragraphs>118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6" baseType="lpstr">
      <vt:lpstr>微軟正黑體</vt:lpstr>
      <vt:lpstr>Arial</vt:lpstr>
      <vt:lpstr>Calibri</vt:lpstr>
      <vt:lpstr>Calibri Light</vt:lpstr>
      <vt:lpstr>Cambria Math</vt:lpstr>
      <vt:lpstr>Times New Roman</vt:lpstr>
      <vt:lpstr>Wingdings</vt:lpstr>
      <vt:lpstr>回顧</vt:lpstr>
      <vt:lpstr>Temporal Contrastive Pre-Training for Sequential Recommendation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Experiment</vt:lpstr>
      <vt:lpstr>Conclusion</vt:lpstr>
      <vt:lpstr>Normalized Discounted Cumulative Gain (NDCG)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youn</dc:creator>
  <cp:lastModifiedBy>youn</cp:lastModifiedBy>
  <cp:revision>84</cp:revision>
  <dcterms:created xsi:type="dcterms:W3CDTF">2022-12-07T17:30:17Z</dcterms:created>
  <dcterms:modified xsi:type="dcterms:W3CDTF">2022-12-12T16:10:31Z</dcterms:modified>
</cp:coreProperties>
</file>